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" name="Shape 6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8424668" y="1052736"/>
            <a:ext cx="683569" cy="288033"/>
          </a:xfrm>
          <a:prstGeom prst="rect">
            <a:avLst/>
          </a:prstGeom>
          <a:solidFill>
            <a:srgbClr val="FFFFFF"/>
          </a:solidFill>
          <a:ln w="25400" cap="rnd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Shape 16"/>
          <p:cNvSpPr/>
          <p:nvPr>
            <p:ph type="body" sz="half" idx="1"/>
          </p:nvPr>
        </p:nvSpPr>
        <p:spPr>
          <a:xfrm>
            <a:off x="450127" y="449376"/>
            <a:ext cx="8316417" cy="2184649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marL="0" indent="0" algn="ctr">
              <a:spcBef>
                <a:spcPts val="1000"/>
              </a:spcBef>
              <a:buClrTx/>
              <a:buSzTx/>
              <a:buFontTx/>
              <a:buNone/>
              <a:defRPr b="1" sz="4400">
                <a:solidFill>
                  <a:srgbClr val="1D3455"/>
                </a:solidFill>
              </a:defRPr>
            </a:lvl1pPr>
            <a:lvl2pPr marL="0" indent="457200" algn="ctr">
              <a:spcBef>
                <a:spcPts val="1000"/>
              </a:spcBef>
              <a:buClrTx/>
              <a:buSzTx/>
              <a:buFontTx/>
              <a:buNone/>
              <a:defRPr b="1" sz="4400">
                <a:solidFill>
                  <a:srgbClr val="1D3455"/>
                </a:solidFill>
              </a:defRPr>
            </a:lvl2pPr>
            <a:lvl3pPr marL="0" indent="914400" algn="ctr">
              <a:spcBef>
                <a:spcPts val="1000"/>
              </a:spcBef>
              <a:buClrTx/>
              <a:buSzTx/>
              <a:buFontTx/>
              <a:buNone/>
              <a:defRPr b="1" sz="4400">
                <a:solidFill>
                  <a:srgbClr val="1D3455"/>
                </a:solidFill>
              </a:defRPr>
            </a:lvl3pPr>
            <a:lvl4pPr marL="0" indent="1371600" algn="ctr">
              <a:spcBef>
                <a:spcPts val="1000"/>
              </a:spcBef>
              <a:buClrTx/>
              <a:buSzTx/>
              <a:buFontTx/>
              <a:buNone/>
              <a:defRPr b="1" sz="4400">
                <a:solidFill>
                  <a:srgbClr val="1D3455"/>
                </a:solidFill>
              </a:defRPr>
            </a:lvl4pPr>
            <a:lvl5pPr marL="0" indent="1828800" algn="ctr">
              <a:spcBef>
                <a:spcPts val="1000"/>
              </a:spcBef>
              <a:buClrTx/>
              <a:buSzTx/>
              <a:buFontTx/>
              <a:buNone/>
              <a:defRPr b="1" sz="4400">
                <a:solidFill>
                  <a:srgbClr val="1D345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hape 17"/>
          <p:cNvSpPr/>
          <p:nvPr/>
        </p:nvSpPr>
        <p:spPr>
          <a:xfrm>
            <a:off x="10987" y="5965182"/>
            <a:ext cx="9133014" cy="8968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Shape 18"/>
          <p:cNvSpPr/>
          <p:nvPr/>
        </p:nvSpPr>
        <p:spPr>
          <a:xfrm>
            <a:off x="-9216" y="223392"/>
            <a:ext cx="8676000" cy="219873"/>
          </a:xfrm>
          <a:prstGeom prst="rect">
            <a:avLst/>
          </a:prstGeom>
          <a:gradFill>
            <a:gsLst>
              <a:gs pos="0">
                <a:srgbClr val="F28D2C"/>
              </a:gs>
              <a:gs pos="50000">
                <a:srgbClr val="F28D2C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" name="Shape 19"/>
          <p:cNvSpPr/>
          <p:nvPr/>
        </p:nvSpPr>
        <p:spPr>
          <a:xfrm>
            <a:off x="10987" y="2654327"/>
            <a:ext cx="9144001" cy="219873"/>
          </a:xfrm>
          <a:prstGeom prst="rect">
            <a:avLst/>
          </a:prstGeom>
          <a:gradFill>
            <a:gsLst>
              <a:gs pos="0">
                <a:srgbClr val="FFFFFF"/>
              </a:gs>
              <a:gs pos="5000">
                <a:srgbClr val="FFFFFF"/>
              </a:gs>
              <a:gs pos="50000">
                <a:srgbClr val="1D3455"/>
              </a:gs>
              <a:gs pos="100000">
                <a:srgbClr val="1D3455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" name="Shape 20"/>
          <p:cNvSpPr/>
          <p:nvPr>
            <p:ph type="body" sz="quarter" idx="13"/>
          </p:nvPr>
        </p:nvSpPr>
        <p:spPr>
          <a:xfrm>
            <a:off x="1692275" y="3061597"/>
            <a:ext cx="5759450" cy="1223964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700"/>
              </a:spcBef>
              <a:buClrTx/>
              <a:buSzTx/>
              <a:buFontTx/>
              <a:buNone/>
              <a:defRPr sz="3200"/>
            </a:pPr>
          </a:p>
        </p:txBody>
      </p:sp>
      <p:sp>
        <p:nvSpPr>
          <p:cNvPr id="21" name="Shape 21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29" name="Shape 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4pPr marL="1727200" indent="-355600"/>
            <a:lvl5pPr marL="2184400" indent="-35560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hape 38"/>
          <p:cNvSpPr/>
          <p:nvPr/>
        </p:nvSpPr>
        <p:spPr>
          <a:xfrm>
            <a:off x="447353" y="1196800"/>
            <a:ext cx="8676000" cy="28801"/>
          </a:xfrm>
          <a:prstGeom prst="rect">
            <a:avLst/>
          </a:prstGeom>
          <a:gradFill>
            <a:gsLst>
              <a:gs pos="0">
                <a:srgbClr val="F28D2C"/>
              </a:gs>
              <a:gs pos="50000">
                <a:srgbClr val="F28D2C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xfrm>
            <a:off x="8422818" y="6568201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xfrm>
            <a:off x="8422818" y="6568201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47353" y="1196800"/>
            <a:ext cx="8676000" cy="28801"/>
          </a:xfrm>
          <a:prstGeom prst="rect">
            <a:avLst/>
          </a:prstGeom>
          <a:gradFill>
            <a:gsLst>
              <a:gs pos="0">
                <a:srgbClr val="F28D2C"/>
              </a:gs>
              <a:gs pos="50000">
                <a:srgbClr val="F28D2C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" name="Shape 56"/>
          <p:cNvSpPr/>
          <p:nvPr/>
        </p:nvSpPr>
        <p:spPr>
          <a:xfrm>
            <a:off x="10987" y="6555919"/>
            <a:ext cx="9144001" cy="28801"/>
          </a:xfrm>
          <a:prstGeom prst="rect">
            <a:avLst/>
          </a:prstGeom>
          <a:gradFill>
            <a:gsLst>
              <a:gs pos="0">
                <a:srgbClr val="FFFFFF"/>
              </a:gs>
              <a:gs pos="5000">
                <a:srgbClr val="FFFFFF"/>
              </a:gs>
              <a:gs pos="50000">
                <a:srgbClr val="1D3455"/>
              </a:gs>
              <a:gs pos="100000">
                <a:srgbClr val="1D3455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7" name="image1.jpg" descr="Uni_Logo_4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8708" y="6003157"/>
            <a:ext cx="432049" cy="858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2.png" descr="final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097" y="6319199"/>
            <a:ext cx="1080122" cy="529434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hape 61"/>
          <p:cNvSpPr/>
          <p:nvPr>
            <p:ph type="sldNum" sz="quarter" idx="2"/>
          </p:nvPr>
        </p:nvSpPr>
        <p:spPr>
          <a:xfrm>
            <a:off x="8422818" y="6568201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47353" y="1196800"/>
            <a:ext cx="8676000" cy="28801"/>
          </a:xfrm>
          <a:prstGeom prst="rect">
            <a:avLst/>
          </a:prstGeom>
          <a:gradFill>
            <a:gsLst>
              <a:gs pos="0">
                <a:srgbClr val="F28D2C"/>
              </a:gs>
              <a:gs pos="50000">
                <a:srgbClr val="F28D2C"/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10987" y="6555919"/>
            <a:ext cx="9144001" cy="28801"/>
          </a:xfrm>
          <a:prstGeom prst="rect">
            <a:avLst/>
          </a:prstGeom>
          <a:gradFill>
            <a:gsLst>
              <a:gs pos="0">
                <a:srgbClr val="FFFFFF"/>
              </a:gs>
              <a:gs pos="5000">
                <a:srgbClr val="FFFFFF"/>
              </a:gs>
              <a:gs pos="50000">
                <a:srgbClr val="1D3455"/>
              </a:gs>
              <a:gs pos="100000">
                <a:srgbClr val="1D3455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" name="image1.jpg" descr="Uni_Logo_4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8708" y="6003157"/>
            <a:ext cx="432049" cy="858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2.png" descr="final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097" y="6319199"/>
            <a:ext cx="1080122" cy="52943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Click to add text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7" name="Shape 7"/>
          <p:cNvSpPr/>
          <p:nvPr>
            <p:ph type="title"/>
          </p:nvPr>
        </p:nvSpPr>
        <p:spPr>
          <a:xfrm>
            <a:off x="457200" y="31991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xfrm>
            <a:off x="8422818" y="6568201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1D3455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1D3455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1D3455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1D3455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1D3455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1D3455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1D3455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1D3455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1D3455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D3455"/>
        </a:buClr>
        <a:buSzPct val="100000"/>
        <a:buFont typeface="Wingdings"/>
        <a:buChar char="▪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90575" marR="0" indent="-3333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D3455"/>
        </a:buClr>
        <a:buSzPct val="100000"/>
        <a:buFont typeface="Wingdings"/>
        <a:buChar char="–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D3455"/>
        </a:buClr>
        <a:buSzPct val="100000"/>
        <a:buFont typeface="Wingdings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571625" marR="0" indent="-20002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D3455"/>
        </a:buClr>
        <a:buSzPct val="100000"/>
        <a:buFont typeface="Wingdings"/>
        <a:buChar char="–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028825" marR="0" indent="-20002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D3455"/>
        </a:buClr>
        <a:buSzPct val="100000"/>
        <a:buFont typeface="Wingdings"/>
        <a:buChar char="»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060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D3455"/>
        </a:buClr>
        <a:buSzPct val="100000"/>
        <a:buFont typeface="Wingdings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632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D3455"/>
        </a:buClr>
        <a:buSzPct val="100000"/>
        <a:buFont typeface="Wingdings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204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D3455"/>
        </a:buClr>
        <a:buSzPct val="100000"/>
        <a:buFont typeface="Wingdings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9776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1D3455"/>
        </a:buClr>
        <a:buSzPct val="100000"/>
        <a:buFont typeface="Wingdings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subTitle" sz="half" idx="1"/>
          </p:nvPr>
        </p:nvSpPr>
        <p:spPr>
          <a:xfrm>
            <a:off x="179511" y="449375"/>
            <a:ext cx="8784978" cy="2184650"/>
          </a:xfrm>
          <a:prstGeom prst="rect">
            <a:avLst/>
          </a:prstGeom>
        </p:spPr>
        <p:txBody>
          <a:bodyPr/>
          <a:lstStyle>
            <a:lvl1pPr>
              <a:defRPr sz="4100"/>
            </a:lvl1pPr>
          </a:lstStyle>
          <a:p>
            <a:pPr/>
            <a:r>
              <a:t>Procedural Generation of Mountain Ranges based on Geology</a:t>
            </a:r>
          </a:p>
        </p:txBody>
      </p:sp>
      <p:sp>
        <p:nvSpPr>
          <p:cNvPr id="71" name="Shape 71"/>
          <p:cNvSpPr/>
          <p:nvPr>
            <p:ph type="body" idx="13"/>
          </p:nvPr>
        </p:nvSpPr>
        <p:spPr>
          <a:xfrm>
            <a:off x="1692275" y="3061597"/>
            <a:ext cx="5759450" cy="14660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216027" indent="-216027" algn="ctr" defTabSz="576072">
              <a:spcBef>
                <a:spcPts val="400"/>
              </a:spcBef>
              <a:buClrTx/>
              <a:buSzTx/>
              <a:buFontTx/>
              <a:buNone/>
              <a:defRPr sz="2016"/>
            </a:pPr>
            <a:r>
              <a:t>Initial presentation</a:t>
            </a:r>
          </a:p>
          <a:p>
            <a:pPr marL="216027" indent="-216027" algn="ctr" defTabSz="576072">
              <a:spcBef>
                <a:spcPts val="400"/>
              </a:spcBef>
              <a:buClrTx/>
              <a:buSzTx/>
              <a:buFontTx/>
              <a:buNone/>
              <a:defRPr sz="2016"/>
            </a:pPr>
            <a:r>
              <a:t>Presented by: Bernhard Fritz</a:t>
            </a:r>
          </a:p>
          <a:p>
            <a:pPr marL="216027" indent="-216027" algn="ctr" defTabSz="576072">
              <a:spcBef>
                <a:spcPts val="400"/>
              </a:spcBef>
              <a:buClrTx/>
              <a:buSzTx/>
              <a:buFontTx/>
              <a:buNone/>
              <a:defRPr sz="2016"/>
            </a:pPr>
            <a:r>
              <a:t>Supervisor: Univ.-Prof. Dr. Matthias Harders</a:t>
            </a:r>
          </a:p>
          <a:p>
            <a:pPr marL="216027" indent="-216027" algn="ctr" defTabSz="576072">
              <a:spcBef>
                <a:spcPts val="400"/>
              </a:spcBef>
              <a:buClrTx/>
              <a:buSzTx/>
              <a:buFontTx/>
              <a:buNone/>
              <a:defRPr sz="2016"/>
            </a:pPr>
            <a:r>
              <a:t>Group: Interactive Graphics and Simulation</a:t>
            </a:r>
          </a:p>
        </p:txBody>
      </p:sp>
      <p:pic>
        <p:nvPicPr>
          <p:cNvPr id="72" name="Results_Confluence_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1467" y="4715059"/>
            <a:ext cx="3303042" cy="1857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</a:rPr>
              <a:t>Midpoint displacement / Diamond-square algorithm</a:t>
            </a:r>
            <a:br/>
            <a:r>
              <a:rPr>
                <a:latin typeface="Courier"/>
                <a:ea typeface="Courier"/>
                <a:cs typeface="Courier"/>
                <a:sym typeface="Courier"/>
              </a:rPr>
              <a:t>while segments not too small: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for each segment: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  split segment in half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  raise midpoint by 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divide R by 2</a:t>
            </a:r>
          </a:p>
          <a:p>
            <a:pPr>
              <a:defRPr sz="2400"/>
            </a:pPr>
            <a:r>
              <a:t>Fault algorithm</a:t>
            </a:r>
          </a:p>
          <a:p>
            <a:pPr>
              <a:defRPr sz="2400"/>
            </a:pPr>
            <a:r>
              <a:t>Repeated magnification and probing</a:t>
            </a:r>
          </a:p>
        </p:txBody>
      </p:sp>
      <p:sp>
        <p:nvSpPr>
          <p:cNvPr id="120" name="Shape 1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Terrain generating algorithms</a:t>
            </a:r>
          </a:p>
        </p:txBody>
      </p:sp>
      <p:sp>
        <p:nvSpPr>
          <p:cNvPr id="121" name="Shape 121"/>
          <p:cNvSpPr/>
          <p:nvPr>
            <p:ph type="sldNum" sz="quarter" idx="4294967295"/>
          </p:nvPr>
        </p:nvSpPr>
        <p:spPr>
          <a:xfrm>
            <a:off x="8422818" y="6568201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2" name="mpd_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4200" y="4738032"/>
            <a:ext cx="2379941" cy="1784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mp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7316" y="4738032"/>
            <a:ext cx="2160735" cy="1784956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5284255" y="6161971"/>
            <a:ext cx="164685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[Kamal, Uddin]</a:t>
            </a:r>
          </a:p>
        </p:txBody>
      </p:sp>
      <p:pic>
        <p:nvPicPr>
          <p:cNvPr id="125" name="formula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1210" y="3100783"/>
            <a:ext cx="1750079" cy="454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</a:rPr>
              <a:t>Midpoint displacement / Diamond-square algorithm</a:t>
            </a:r>
            <a:br/>
            <a:r>
              <a:rPr>
                <a:latin typeface="Courier"/>
                <a:ea typeface="Courier"/>
                <a:cs typeface="Courier"/>
                <a:sym typeface="Courier"/>
              </a:rPr>
              <a:t>while segments not too small: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for each segment: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  split segment in half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  raise midpoint by 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divide R by 2</a:t>
            </a:r>
          </a:p>
          <a:p>
            <a:pPr>
              <a:defRPr sz="2400"/>
            </a:pPr>
            <a:r>
              <a:t>Fault algorithm</a:t>
            </a:r>
          </a:p>
          <a:p>
            <a:pPr>
              <a:defRPr sz="2400"/>
            </a:pPr>
            <a:r>
              <a:t>Repeated magnification and probing</a:t>
            </a:r>
          </a:p>
        </p:txBody>
      </p:sp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Terrain generating algorithms</a:t>
            </a:r>
          </a:p>
        </p:txBody>
      </p:sp>
      <p:sp>
        <p:nvSpPr>
          <p:cNvPr id="129" name="Shape 129"/>
          <p:cNvSpPr/>
          <p:nvPr>
            <p:ph type="sldNum" sz="quarter" idx="4294967295"/>
          </p:nvPr>
        </p:nvSpPr>
        <p:spPr>
          <a:xfrm>
            <a:off x="8422818" y="6568201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0" name="mpd_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4200" y="4738032"/>
            <a:ext cx="2379941" cy="1784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mp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7316" y="4738032"/>
            <a:ext cx="2160735" cy="178495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5284255" y="6161971"/>
            <a:ext cx="164685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[Kamal, Uddin]</a:t>
            </a:r>
          </a:p>
        </p:txBody>
      </p:sp>
      <p:pic>
        <p:nvPicPr>
          <p:cNvPr id="133" name="formula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1210" y="3100783"/>
            <a:ext cx="1750079" cy="454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Midpoint displacement / Diamond-square algorithm</a:t>
            </a:r>
          </a:p>
          <a:p>
            <a:pPr>
              <a:defRPr sz="2400"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t>Fault algorithm</a:t>
            </a:r>
          </a:p>
          <a:p>
            <a:pPr>
              <a:defRPr sz="2400"/>
            </a:pPr>
            <a:r>
              <a:t>Repeated magnification and probing</a:t>
            </a:r>
          </a:p>
        </p:txBody>
      </p:sp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Terrain generating algorithms</a:t>
            </a:r>
          </a:p>
        </p:txBody>
      </p:sp>
      <p:sp>
        <p:nvSpPr>
          <p:cNvPr id="137" name="Shape 137"/>
          <p:cNvSpPr/>
          <p:nvPr>
            <p:ph type="sldNum" sz="quarter" idx="4294967295"/>
          </p:nvPr>
        </p:nvSpPr>
        <p:spPr>
          <a:xfrm>
            <a:off x="8422818" y="6568201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8" name="fault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035" y="3897733"/>
            <a:ext cx="3789427" cy="2114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faul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1678" y="3897733"/>
            <a:ext cx="3171714" cy="2114477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3696110" y="6133939"/>
            <a:ext cx="164685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[Kamal, Uddin]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Midpoint displacement / Diamond-square algorithm</a:t>
            </a:r>
          </a:p>
          <a:p>
            <a:pPr>
              <a:defRPr sz="2400"/>
            </a:pPr>
            <a:r>
              <a:t>Fault algorithm</a:t>
            </a:r>
          </a:p>
          <a:p>
            <a:pPr>
              <a:defRPr sz="2400"/>
            </a:pP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</a:rPr>
              <a:t>Repeated magnification and probing</a:t>
            </a:r>
            <a:endParaRPr>
              <a:solidFill>
                <a:schemeClr val="accent1">
                  <a:satOff val="-4409"/>
                  <a:lumOff val="-10509"/>
                </a:schemeClr>
              </a:solidFill>
            </a:endParaRPr>
          </a:p>
          <a:p>
            <a:pPr lvl="1" marL="800100" indent="-342900">
              <a:buChar char="▪"/>
              <a:defRPr sz="2400"/>
            </a:pPr>
            <a:r>
              <a:t>Is able to produce a single mountain</a:t>
            </a:r>
          </a:p>
          <a:p>
            <a:pPr lvl="1" marL="800100" indent="-342900">
              <a:buChar char="▪"/>
              <a:defRPr sz="2400"/>
            </a:pPr>
            <a:r>
              <a:t>Position, altitude and spread can be set by parameters</a:t>
            </a:r>
          </a:p>
        </p:txBody>
      </p:sp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Terrain generating algorithms</a:t>
            </a:r>
          </a:p>
        </p:txBody>
      </p:sp>
      <p:sp>
        <p:nvSpPr>
          <p:cNvPr id="144" name="Shape 144"/>
          <p:cNvSpPr/>
          <p:nvPr>
            <p:ph type="sldNum" sz="quarter" idx="4294967295"/>
          </p:nvPr>
        </p:nvSpPr>
        <p:spPr>
          <a:xfrm>
            <a:off x="8422818" y="6568201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5" name="rm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0982" y="4226330"/>
            <a:ext cx="3022036" cy="184377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3696110" y="6133939"/>
            <a:ext cx="164685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[Kamal, Uddin]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t>Erosion algorithm</a:t>
            </a:r>
          </a:p>
          <a:p>
            <a:pPr>
              <a:defRPr sz="2600"/>
            </a:pPr>
            <a:r>
              <a:t>Algorithms considering tectonic plate movement</a:t>
            </a:r>
          </a:p>
        </p:txBody>
      </p:sp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Algorithms based on geology</a:t>
            </a:r>
          </a:p>
        </p:txBody>
      </p:sp>
      <p:sp>
        <p:nvSpPr>
          <p:cNvPr id="150" name="Shape 150"/>
          <p:cNvSpPr/>
          <p:nvPr>
            <p:ph type="sldNum" sz="quarter" idx="4294967295"/>
          </p:nvPr>
        </p:nvSpPr>
        <p:spPr>
          <a:xfrm>
            <a:off x="8422818" y="6568201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600"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t>Erosion algorithm</a:t>
            </a:r>
          </a:p>
          <a:p>
            <a:pPr lvl="1" marL="800100" indent="-342900">
              <a:buChar char="▪"/>
              <a:defRPr sz="2600"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Simulates the influence of wind and water</a:t>
            </a:r>
            <a:endParaRPr>
              <a:solidFill>
                <a:srgbClr val="000000"/>
              </a:solidFill>
            </a:endParaRPr>
          </a:p>
          <a:p>
            <a:pPr lvl="1" marL="800100" indent="-342900">
              <a:buChar char="▪"/>
              <a:defRPr sz="2600"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Can only be applied to preexisting landscape</a:t>
            </a:r>
          </a:p>
          <a:p>
            <a:pPr>
              <a:defRPr sz="2600"/>
            </a:pPr>
            <a:r>
              <a:t>Algorithms considering tectonic plate movement</a:t>
            </a:r>
          </a:p>
        </p:txBody>
      </p:sp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Algorithms based on geology</a:t>
            </a:r>
          </a:p>
        </p:txBody>
      </p:sp>
      <p:sp>
        <p:nvSpPr>
          <p:cNvPr id="154" name="Shape 154"/>
          <p:cNvSpPr/>
          <p:nvPr>
            <p:ph type="sldNum" sz="quarter" idx="4294967295"/>
          </p:nvPr>
        </p:nvSpPr>
        <p:spPr>
          <a:xfrm>
            <a:off x="8422818" y="6568201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5" name="eros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2666" y="3607990"/>
            <a:ext cx="3820644" cy="2408668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3696110" y="6133939"/>
            <a:ext cx="164685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[Kamal, Uddin]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t>Erosion algorithm</a:t>
            </a:r>
          </a:p>
          <a:p>
            <a:pPr>
              <a:defRPr sz="2600"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t>Algorithms considering tectonic plate movement</a:t>
            </a:r>
          </a:p>
          <a:p>
            <a:pPr lvl="1" marL="800100" indent="-342900">
              <a:buChar char="▪"/>
              <a:defRPr sz="2600">
                <a:solidFill>
                  <a:schemeClr val="accent1">
                    <a:satOff val="-4409"/>
                    <a:lumOff val="-10509"/>
                  </a:schemeClr>
                </a:solidFill>
              </a:defRPr>
            </a:pPr>
            <a:r>
              <a:rPr>
                <a:solidFill>
                  <a:srgbClr val="000000"/>
                </a:solidFill>
              </a:rPr>
              <a:t>Model how tectonic plates react when colliding with each other</a:t>
            </a:r>
          </a:p>
        </p:txBody>
      </p:sp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Algorithms based on geology</a:t>
            </a:r>
          </a:p>
        </p:txBody>
      </p:sp>
      <p:sp>
        <p:nvSpPr>
          <p:cNvPr id="160" name="Shape 160"/>
          <p:cNvSpPr/>
          <p:nvPr>
            <p:ph type="sldNum" sz="quarter" idx="4294967295"/>
          </p:nvPr>
        </p:nvSpPr>
        <p:spPr>
          <a:xfrm>
            <a:off x="8422818" y="6568201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1" name="cdrif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9275" y="3414728"/>
            <a:ext cx="3987426" cy="2523956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3721281" y="6068231"/>
            <a:ext cx="170143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[Lauri Viitanen]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Planned schedule</a:t>
            </a:r>
          </a:p>
        </p:txBody>
      </p:sp>
      <p:sp>
        <p:nvSpPr>
          <p:cNvPr id="165" name="Shape 165"/>
          <p:cNvSpPr/>
          <p:nvPr>
            <p:ph type="sldNum" sz="quarter" idx="4294967295"/>
          </p:nvPr>
        </p:nvSpPr>
        <p:spPr>
          <a:xfrm>
            <a:off x="8422818" y="6568201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66" name="Table 166"/>
          <p:cNvGraphicFramePr/>
          <p:nvPr/>
        </p:nvGraphicFramePr>
        <p:xfrm>
          <a:off x="900905" y="1527350"/>
          <a:ext cx="7376866" cy="450784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682082"/>
                <a:gridCol w="3682082"/>
              </a:tblGrid>
              <a:tr h="69066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to do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until</a:t>
                      </a:r>
                    </a:p>
                  </a:txBody>
                  <a:tcPr marL="0" marR="0" marT="0" marB="0" anchor="ctr" anchorCtr="0" horzOverflow="overflow"/>
                </a:tc>
              </a:tr>
              <a:tr h="990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Setup programming environment
Create data structures to test potential terrain generating algorithms on
Implement a way to visualise results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end of december</a:t>
                      </a:r>
                    </a:p>
                  </a:txBody>
                  <a:tcPr marL="0" marR="0" marT="0" marB="0" anchor="ctr" anchorCtr="0" horzOverflow="overflow"/>
                </a:tc>
              </a:tr>
              <a:tr h="6906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Implement and test diamond-square as well as fault algorithm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end of january</a:t>
                      </a:r>
                    </a:p>
                  </a:txBody>
                  <a:tcPr marL="0" marR="0" marT="0" marB="0" anchor="ctr" anchorCtr="0" horzOverflow="overflow"/>
                </a:tc>
              </a:tr>
              <a:tr h="6906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Extend the RMP algorithm to support generation of whole mountain ranges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end of february</a:t>
                      </a:r>
                    </a:p>
                  </a:txBody>
                  <a:tcPr marL="0" marR="0" marT="0" marB="0" anchor="ctr" anchorCtr="0" horzOverflow="overflow"/>
                </a:tc>
              </a:tr>
              <a:tr h="736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Implement erosion algorithms and combine them with already implemented terrain algorithms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end of march</a:t>
                      </a:r>
                    </a:p>
                  </a:txBody>
                  <a:tcPr marL="0" marR="0" marT="0" marB="0" anchor="ctr" anchorCtr="0" horzOverflow="overflow"/>
                </a:tc>
              </a:tr>
              <a:tr h="6906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Implement tectonic plate movement simulation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t>?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t>K. Raiyan Kamal, Yusuf Sarwar Uddin, “Parametrically controlled terrain generation”, </a:t>
            </a:r>
            <a:r>
              <a:rPr i="1"/>
              <a:t>GRAPHITE '07 Proceedings</a:t>
            </a:r>
            <a:r>
              <a:t>, 17-23, 2007.</a:t>
            </a:r>
          </a:p>
          <a:p>
            <a:pPr>
              <a:defRPr sz="2600"/>
            </a:pPr>
            <a:r>
              <a:t>Lauri Viitanen, “Physically Based Terrain Generation:  Procedural Heightmap Generation Using Plate Tectonics”, 2012.</a:t>
            </a:r>
          </a:p>
        </p:txBody>
      </p:sp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170" name="Shape 170"/>
          <p:cNvSpPr/>
          <p:nvPr>
            <p:ph type="sldNum" sz="quarter" idx="4294967295"/>
          </p:nvPr>
        </p:nvSpPr>
        <p:spPr>
          <a:xfrm>
            <a:off x="8422818" y="6568201"/>
            <a:ext cx="263983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Motivational video</a:t>
            </a:r>
          </a:p>
        </p:txBody>
      </p:sp>
      <p:sp>
        <p:nvSpPr>
          <p:cNvPr id="75" name="Shape 75"/>
          <p:cNvSpPr/>
          <p:nvPr>
            <p:ph type="sldNum" sz="quarter" idx="4294967295"/>
          </p:nvPr>
        </p:nvSpPr>
        <p:spPr>
          <a:xfrm>
            <a:off x="8502739" y="6568201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" name="mountain3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33691" y="1868975"/>
            <a:ext cx="7098594" cy="3992960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3878611" y="6029856"/>
            <a:ext cx="138677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[Liris Group]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25000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Task description</a:t>
            </a:r>
          </a:p>
          <a:p>
            <a:pPr/>
            <a:r>
              <a:t>Methods for generating mountains</a:t>
            </a:r>
          </a:p>
          <a:p>
            <a:pPr/>
            <a:r>
              <a:t>Planned schedule</a:t>
            </a:r>
          </a:p>
        </p:txBody>
      </p:sp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</a:t>
            </a:r>
          </a:p>
        </p:txBody>
      </p:sp>
      <p:sp>
        <p:nvSpPr>
          <p:cNvPr id="81" name="Shape 81"/>
          <p:cNvSpPr/>
          <p:nvPr>
            <p:ph type="sldNum" sz="quarter" idx="4294967295"/>
          </p:nvPr>
        </p:nvSpPr>
        <p:spPr>
          <a:xfrm>
            <a:off x="8502739" y="6568201"/>
            <a:ext cx="184062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Implement and test various terrain generating algorithms</a:t>
            </a:r>
          </a:p>
          <a:p>
            <a:pPr/>
            <a:r>
              <a:t>Develop an algorithm to generate mountain ranges</a:t>
            </a:r>
          </a:p>
          <a:p>
            <a:pPr/>
            <a:r>
              <a:t>Learn about how mountains originally came into existence on Earth</a:t>
            </a:r>
          </a:p>
          <a:p>
            <a:pPr/>
            <a:r>
              <a:t>Extend the algorithm based on geology</a:t>
            </a:r>
          </a:p>
        </p:txBody>
      </p:sp>
      <p:sp>
        <p:nvSpPr>
          <p:cNvPr id="84" name="Shape 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Task description</a:t>
            </a:r>
          </a:p>
        </p:txBody>
      </p:sp>
      <p:sp>
        <p:nvSpPr>
          <p:cNvPr id="85" name="Shape 85"/>
          <p:cNvSpPr/>
          <p:nvPr>
            <p:ph type="sldNum" sz="quarter" idx="4294967295"/>
          </p:nvPr>
        </p:nvSpPr>
        <p:spPr>
          <a:xfrm>
            <a:off x="8502739" y="6568201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Using heightmaps</a:t>
            </a:r>
          </a:p>
          <a:p>
            <a:pPr/>
            <a:r>
              <a:t>Using basic terrain generating algorithms</a:t>
            </a:r>
          </a:p>
          <a:p>
            <a:pPr/>
            <a:r>
              <a:t>Using advanced algorithms based on geology</a:t>
            </a:r>
          </a:p>
        </p:txBody>
      </p:sp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Methods for generating mountains</a:t>
            </a:r>
          </a:p>
        </p:txBody>
      </p:sp>
      <p:sp>
        <p:nvSpPr>
          <p:cNvPr id="89" name="Shape 89"/>
          <p:cNvSpPr/>
          <p:nvPr>
            <p:ph type="sldNum" sz="quarter" idx="4294967295"/>
          </p:nvPr>
        </p:nvSpPr>
        <p:spPr>
          <a:xfrm>
            <a:off x="8502739" y="6568201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Black-white image containing height data</a:t>
            </a:r>
          </a:p>
          <a:p>
            <a:pPr/>
            <a:r>
              <a:t>1 byte per pixel = 256 possible height values</a:t>
            </a:r>
          </a:p>
          <a:p>
            <a:pPr/>
            <a:r>
              <a:t> </a:t>
            </a:r>
          </a:p>
        </p:txBody>
      </p:sp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Generating mountains using heightmaps</a:t>
            </a:r>
          </a:p>
        </p:txBody>
      </p:sp>
      <p:sp>
        <p:nvSpPr>
          <p:cNvPr id="93" name="Shape 93"/>
          <p:cNvSpPr/>
          <p:nvPr>
            <p:ph type="sldNum" sz="quarter" idx="4294967295"/>
          </p:nvPr>
        </p:nvSpPr>
        <p:spPr>
          <a:xfrm>
            <a:off x="8502739" y="6568201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4" name="heightm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7817" y="3736181"/>
            <a:ext cx="2333918" cy="2333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heightmap_render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9952" y="3736181"/>
            <a:ext cx="3630539" cy="2333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formul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3799" y="2611974"/>
            <a:ext cx="1687598" cy="600288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/>
        </p:nvSpPr>
        <p:spPr>
          <a:xfrm>
            <a:off x="3696110" y="6133938"/>
            <a:ext cx="164685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[Kamal, Uddin]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Midpoint displacement / Diamond-square algorithm</a:t>
            </a:r>
          </a:p>
          <a:p>
            <a:pPr>
              <a:defRPr sz="2400"/>
            </a:pPr>
            <a:r>
              <a:t>Fault algorithm</a:t>
            </a:r>
          </a:p>
          <a:p>
            <a:pPr>
              <a:defRPr sz="2400"/>
            </a:pPr>
            <a:r>
              <a:t>Repeated magnification and probing</a:t>
            </a:r>
          </a:p>
        </p:txBody>
      </p:sp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Terrain generating algorithms</a:t>
            </a:r>
          </a:p>
        </p:txBody>
      </p:sp>
      <p:sp>
        <p:nvSpPr>
          <p:cNvPr id="101" name="Shape 101"/>
          <p:cNvSpPr/>
          <p:nvPr>
            <p:ph type="sldNum" sz="quarter" idx="4294967295"/>
          </p:nvPr>
        </p:nvSpPr>
        <p:spPr>
          <a:xfrm>
            <a:off x="8502739" y="6568201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</a:rPr>
              <a:t>Midpoint displacement / Diamond-square algorithm</a:t>
            </a:r>
            <a:br/>
            <a:r>
              <a:rPr>
                <a:latin typeface="Courier"/>
                <a:ea typeface="Courier"/>
                <a:cs typeface="Courier"/>
                <a:sym typeface="Courier"/>
              </a:rPr>
              <a:t>while segments not too small: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for each segment: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  split segment in half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  raise midpoint by 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divide R by 2</a:t>
            </a:r>
          </a:p>
          <a:p>
            <a:pPr>
              <a:defRPr sz="2400"/>
            </a:pPr>
            <a:r>
              <a:t>Fault algorithm</a:t>
            </a:r>
          </a:p>
          <a:p>
            <a:pPr>
              <a:defRPr sz="2400"/>
            </a:pPr>
            <a:r>
              <a:t>Repeated magnification and probing</a:t>
            </a:r>
          </a:p>
        </p:txBody>
      </p:sp>
      <p:sp>
        <p:nvSpPr>
          <p:cNvPr id="104" name="Shape 1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Terrain generating algorithms</a:t>
            </a:r>
          </a:p>
        </p:txBody>
      </p:sp>
      <p:sp>
        <p:nvSpPr>
          <p:cNvPr id="105" name="Shape 105"/>
          <p:cNvSpPr/>
          <p:nvPr>
            <p:ph type="sldNum" sz="quarter" idx="4294967295"/>
          </p:nvPr>
        </p:nvSpPr>
        <p:spPr>
          <a:xfrm>
            <a:off x="8502739" y="6568201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6" name="formul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1210" y="3100783"/>
            <a:ext cx="1750079" cy="454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mpd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4200" y="4738032"/>
            <a:ext cx="2379941" cy="1784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mp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7316" y="4738032"/>
            <a:ext cx="2160736" cy="1784956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/>
          <p:nvPr/>
        </p:nvSpPr>
        <p:spPr>
          <a:xfrm>
            <a:off x="5284256" y="6161971"/>
            <a:ext cx="164685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[Kamal, Uddin]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rPr>
                <a:solidFill>
                  <a:schemeClr val="accent1">
                    <a:satOff val="-4409"/>
                    <a:lumOff val="-10509"/>
                  </a:schemeClr>
                </a:solidFill>
              </a:rPr>
              <a:t>Midpoint displacement / Diamond-square algorithm</a:t>
            </a:r>
            <a:br/>
            <a:r>
              <a:rPr>
                <a:latin typeface="Courier"/>
                <a:ea typeface="Courier"/>
                <a:cs typeface="Courier"/>
                <a:sym typeface="Courier"/>
              </a:rPr>
              <a:t>while segments not too small: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for each segment: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  split segment in half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  raise midpoint by </a:t>
            </a:r>
            <a:br>
              <a:rPr>
                <a:latin typeface="Courier"/>
                <a:ea typeface="Courier"/>
                <a:cs typeface="Courier"/>
                <a:sym typeface="Courier"/>
              </a:rPr>
            </a:br>
            <a:r>
              <a:rPr>
                <a:latin typeface="Courier"/>
                <a:ea typeface="Courier"/>
                <a:cs typeface="Courier"/>
                <a:sym typeface="Courier"/>
              </a:rPr>
              <a:t>  divide R by 2</a:t>
            </a:r>
          </a:p>
          <a:p>
            <a:pPr>
              <a:defRPr sz="2400"/>
            </a:pPr>
            <a:r>
              <a:t>Fault algorithm</a:t>
            </a:r>
          </a:p>
          <a:p>
            <a:pPr>
              <a:defRPr sz="2400"/>
            </a:pPr>
            <a:r>
              <a:t>Repeated magnification and probing</a:t>
            </a:r>
          </a:p>
        </p:txBody>
      </p:sp>
      <p:sp>
        <p:nvSpPr>
          <p:cNvPr id="112" name="Shape 1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Terrain generating algorithms</a:t>
            </a:r>
          </a:p>
        </p:txBody>
      </p:sp>
      <p:sp>
        <p:nvSpPr>
          <p:cNvPr id="113" name="Shape 113"/>
          <p:cNvSpPr/>
          <p:nvPr>
            <p:ph type="sldNum" sz="quarter" idx="4294967295"/>
          </p:nvPr>
        </p:nvSpPr>
        <p:spPr>
          <a:xfrm>
            <a:off x="8502739" y="6568201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14" name="mpd_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4200" y="4738032"/>
            <a:ext cx="2379941" cy="1784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mp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7316" y="4738032"/>
            <a:ext cx="2160735" cy="1784956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>
            <a:off x="5284255" y="6161971"/>
            <a:ext cx="164685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[Kamal, Uddin]</a:t>
            </a:r>
          </a:p>
        </p:txBody>
      </p:sp>
      <p:pic>
        <p:nvPicPr>
          <p:cNvPr id="117" name="formula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61210" y="3100783"/>
            <a:ext cx="1750079" cy="454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Larissa-Design">
  <a:themeElements>
    <a:clrScheme name="Larissa-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Larissa-Desig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Larissa-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arissa-Design">
  <a:themeElements>
    <a:clrScheme name="Larissa-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Larissa-Desig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Larissa-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